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66" r:id="rId3"/>
    <p:sldId id="268" r:id="rId4"/>
    <p:sldId id="287" r:id="rId5"/>
    <p:sldId id="288" r:id="rId6"/>
    <p:sldId id="280" r:id="rId7"/>
    <p:sldId id="290" r:id="rId8"/>
    <p:sldId id="289" r:id="rId9"/>
    <p:sldId id="281" r:id="rId10"/>
    <p:sldId id="282" r:id="rId11"/>
    <p:sldId id="283" r:id="rId12"/>
    <p:sldId id="284" r:id="rId13"/>
    <p:sldId id="291" r:id="rId14"/>
    <p:sldId id="292" r:id="rId15"/>
    <p:sldId id="285" r:id="rId16"/>
    <p:sldId id="286" r:id="rId17"/>
    <p:sldId id="293" r:id="rId18"/>
    <p:sldId id="294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 Light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Medium" panose="020B0600000101010101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SLIDES_API8644832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SLIDES_API8644832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 userDrawn="1">
  <p:cSld name="TITLE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83075" y="319666"/>
            <a:ext cx="77535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079CF6-248B-C04F-BEEE-6420FF180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8089900" cy="1592713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>
              <a:lnSpc>
                <a:spcPct val="150000"/>
              </a:lnSpc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>
              <a:lnSpc>
                <a:spcPct val="150000"/>
              </a:lnSpc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>
              <a:lnSpc>
                <a:spcPct val="150000"/>
              </a:lnSpc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2" name="그림 1" descr="로고, 그래픽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D8FEEA27-5C67-937D-A799-6BB14BE19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2472" y="62106"/>
            <a:ext cx="811528" cy="81152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grpSp>
        <p:nvGrpSpPr>
          <p:cNvPr id="158" name="Google Shape;158;p27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59" name="Google Shape;159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9" name="Google Shape;169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732150" y="1488451"/>
            <a:ext cx="7679700" cy="6155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41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245150" y="336541"/>
            <a:ext cx="66537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0" y="57700"/>
            <a:ext cx="3393900" cy="41469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/>
          <a:lstStyle>
            <a:lvl1pPr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414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" name="Google Shape;87;p19"/>
          <p:cNvSpPr>
            <a:spLocks noGrp="1"/>
          </p:cNvSpPr>
          <p:nvPr>
            <p:ph type="pic" idx="2"/>
          </p:nvPr>
        </p:nvSpPr>
        <p:spPr>
          <a:xfrm>
            <a:off x="5750100" y="57700"/>
            <a:ext cx="3393900" cy="5085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89" name="Google Shape;89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83075" y="941966"/>
            <a:ext cx="77535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9144000" cy="6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 descr="로고, 그래픽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A62B7FEA-555A-157C-418A-6B07745ADFF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32472" y="62106"/>
            <a:ext cx="811528" cy="81152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59" r:id="rId2"/>
    <p:sldLayoutId id="2147483668" r:id="rId3"/>
    <p:sldLayoutId id="2147483673" r:id="rId4"/>
    <p:sldLayoutId id="2147483661" r:id="rId5"/>
    <p:sldLayoutId id="2147483664" r:id="rId6"/>
    <p:sldLayoutId id="2147483666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4605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맑은 고딕" panose="020B0503020000020004" pitchFamily="34" charset="-127"/>
          <a:ea typeface="맑은 고딕" panose="020B05030200000200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0" y="1432763"/>
            <a:ext cx="9144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ea"/>
                <a:ea typeface="+mj-ea"/>
              </a:rPr>
              <a:t>Mask R-CNN</a:t>
            </a:r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0" y="2400625"/>
            <a:ext cx="9144000" cy="34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나보영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" name="Google Shape;185;p29">
            <a:extLst>
              <a:ext uri="{FF2B5EF4-FFF2-40B4-BE49-F238E27FC236}">
                <a16:creationId xmlns:a16="http://schemas.microsoft.com/office/drawing/2014/main" id="{231ADB0E-53C5-A4AB-E777-AB77FCEA2035}"/>
              </a:ext>
            </a:extLst>
          </p:cNvPr>
          <p:cNvSpPr txBox="1">
            <a:spLocks/>
          </p:cNvSpPr>
          <p:nvPr/>
        </p:nvSpPr>
        <p:spPr>
          <a:xfrm>
            <a:off x="0" y="2983837"/>
            <a:ext cx="9144000" cy="34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200"/>
              </a:spcAft>
              <a:buFont typeface="Open Sans"/>
              <a:buNone/>
            </a:pPr>
            <a:r>
              <a:rPr lang="en-US" altLang="ko-KR" dirty="0" err="1">
                <a:latin typeface="+mj-ea"/>
                <a:ea typeface="+mj-ea"/>
              </a:rPr>
              <a:t>DeepSync</a:t>
            </a:r>
            <a:r>
              <a:rPr lang="en-US" altLang="ko-KR" dirty="0">
                <a:latin typeface="+mj-ea"/>
                <a:ea typeface="+mj-ea"/>
              </a:rPr>
              <a:t>, South Korea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ROI Align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ROI pooling </a:t>
            </a:r>
            <a:r>
              <a:rPr lang="ko-KR" altLang="en-US" sz="1400" b="1" dirty="0"/>
              <a:t>문제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- quantization</a:t>
            </a:r>
            <a:r>
              <a:rPr lang="ko-KR" altLang="en-US" sz="1400" b="1" dirty="0"/>
              <a:t>이 발생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- ROI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extracted features </a:t>
            </a:r>
            <a:r>
              <a:rPr lang="ko-KR" altLang="en-US" sz="1400" b="1" dirty="0"/>
              <a:t>사이의 </a:t>
            </a:r>
            <a:r>
              <a:rPr lang="en-US" altLang="ko-KR" sz="1400" b="1" dirty="0"/>
              <a:t>misalignment</a:t>
            </a:r>
            <a:r>
              <a:rPr lang="ko-KR" altLang="en-US" sz="1400" b="1" dirty="0"/>
              <a:t>를 발생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이미지 속 정보 손실</a:t>
            </a:r>
            <a:r>
              <a:rPr lang="en-US" altLang="ko-KR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168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75" y="319666"/>
            <a:ext cx="7753500" cy="553968"/>
          </a:xfrm>
        </p:spPr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ROI Pooling - </a:t>
            </a:r>
            <a:r>
              <a:rPr lang="en-US" altLang="ko-KR" sz="2400" b="1" dirty="0"/>
              <a:t>quantization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847" y="3681172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ROI</a:t>
            </a:r>
            <a:r>
              <a:rPr lang="ko-KR" altLang="en-US" sz="1400" b="1" dirty="0"/>
              <a:t>의 경계는 </a:t>
            </a:r>
            <a:r>
              <a:rPr lang="en-US" altLang="ko-KR" sz="1400" b="1" dirty="0" err="1"/>
              <a:t>Featuremap</a:t>
            </a:r>
            <a:r>
              <a:rPr lang="ko-KR" altLang="en-US" sz="1400" b="1" dirty="0"/>
              <a:t>과 딱 떨어지지 않음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ROI Pooling</a:t>
            </a:r>
            <a:r>
              <a:rPr lang="ko-KR" altLang="en-US" sz="1400" b="1" dirty="0"/>
              <a:t>은 이를 반올림해서 해결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위치정보에 혼란</a:t>
            </a:r>
            <a:r>
              <a:rPr lang="en-US" altLang="ko-KR" sz="1400" b="1" dirty="0"/>
              <a:t> </a:t>
            </a:r>
          </a:p>
          <a:p>
            <a:pPr marL="146050" indent="0">
              <a:buNone/>
            </a:pP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7AE37-5178-1901-FAF3-952A2341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7" y="1123735"/>
            <a:ext cx="3718990" cy="2379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0E36DD-DA66-D9DE-F9C8-64F634E4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65" y="1123735"/>
            <a:ext cx="3571323" cy="2437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31E9A-2E3B-2D9D-2EEB-B652F4192882}"/>
              </a:ext>
            </a:extLst>
          </p:cNvPr>
          <p:cNvSpPr txBox="1"/>
          <p:nvPr/>
        </p:nvSpPr>
        <p:spPr>
          <a:xfrm>
            <a:off x="6231194" y="909670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00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ROI Align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ROI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featuremap</a:t>
            </a:r>
            <a:r>
              <a:rPr lang="ko-KR" altLang="en-US" sz="1400" b="1" dirty="0"/>
              <a:t>이 딱 맞도록 함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bilinear interpolation </a:t>
            </a:r>
            <a:r>
              <a:rPr lang="ko-KR" altLang="en-US" sz="1400" b="1" dirty="0"/>
              <a:t>사용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mask </a:t>
            </a:r>
            <a:r>
              <a:rPr lang="ko-KR" altLang="en-US" sz="1400" b="1" dirty="0"/>
              <a:t>정확도가 </a:t>
            </a:r>
            <a:r>
              <a:rPr lang="en-US" altLang="ko-KR" sz="1400" b="1" dirty="0"/>
              <a:t>Faster R-CNN</a:t>
            </a:r>
            <a:r>
              <a:rPr lang="ko-KR" altLang="en-US" sz="1400" b="1" dirty="0"/>
              <a:t>보다 </a:t>
            </a:r>
            <a:r>
              <a:rPr lang="en-US" altLang="ko-KR" sz="1400" b="1" dirty="0"/>
              <a:t>10~50%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9014A-3047-589D-8330-C729378A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783"/>
            <a:ext cx="4364939" cy="23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ROI Align - </a:t>
            </a:r>
            <a:r>
              <a:rPr lang="en-US" altLang="ko-KR" sz="2400" b="1" dirty="0"/>
              <a:t>bilinear interpolation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ROI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featuremap</a:t>
            </a:r>
            <a:r>
              <a:rPr lang="ko-KR" altLang="en-US" sz="1400" b="1" dirty="0"/>
              <a:t>이 딱 맞도록 함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bilinear interpolation </a:t>
            </a:r>
            <a:r>
              <a:rPr lang="ko-KR" altLang="en-US" sz="1400" b="1" dirty="0"/>
              <a:t>사용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mask </a:t>
            </a:r>
            <a:r>
              <a:rPr lang="ko-KR" altLang="en-US" sz="1400" b="1" dirty="0"/>
              <a:t>정확도가 </a:t>
            </a:r>
            <a:r>
              <a:rPr lang="en-US" altLang="ko-KR" sz="1400" b="1" dirty="0"/>
              <a:t>Faster R-CNN</a:t>
            </a:r>
            <a:r>
              <a:rPr lang="ko-KR" altLang="en-US" sz="1400" b="1" dirty="0"/>
              <a:t>보다 </a:t>
            </a:r>
            <a:r>
              <a:rPr lang="en-US" altLang="ko-KR" sz="1400" b="1" dirty="0"/>
              <a:t>10~50%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36029-24D2-1C94-05E5-182B513F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634"/>
            <a:ext cx="9144000" cy="2380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1DB974-BB92-7EAB-46F8-99B41D9D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3962"/>
            <a:ext cx="9144000" cy="12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ROI Align - </a:t>
            </a:r>
            <a:r>
              <a:rPr lang="en-US" altLang="ko-KR" sz="2400" b="1" dirty="0"/>
              <a:t>bilinear interpolation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ROI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featuremap</a:t>
            </a:r>
            <a:r>
              <a:rPr lang="ko-KR" altLang="en-US" sz="1400" b="1" dirty="0"/>
              <a:t>이 딱 맞도록 함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bilinear interpolation </a:t>
            </a:r>
            <a:r>
              <a:rPr lang="ko-KR" altLang="en-US" sz="1400" b="1" dirty="0"/>
              <a:t>사용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mask </a:t>
            </a:r>
            <a:r>
              <a:rPr lang="ko-KR" altLang="en-US" sz="1400" b="1" dirty="0"/>
              <a:t>정확도가 </a:t>
            </a:r>
            <a:r>
              <a:rPr lang="en-US" altLang="ko-KR" sz="1400" b="1" dirty="0"/>
              <a:t>Faster R-CNN</a:t>
            </a:r>
            <a:r>
              <a:rPr lang="ko-KR" altLang="en-US" sz="1400" b="1" dirty="0"/>
              <a:t>보다 </a:t>
            </a:r>
            <a:r>
              <a:rPr lang="en-US" altLang="ko-KR" sz="1400" b="1" dirty="0"/>
              <a:t>10~50%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436029-24D2-1C94-05E5-182B513F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634"/>
            <a:ext cx="9144000" cy="23809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2058CC-A9FE-9A6C-AEBF-E57409E8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948"/>
            <a:ext cx="9144000" cy="2434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0322AE-1EC3-4E5F-0E09-13C5C357E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29" y="2447496"/>
            <a:ext cx="4866968" cy="24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1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Network Architecture - 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Noto Sans Demilight"/>
              </a:rPr>
              <a:t>BackBone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507801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 err="1"/>
              <a:t>ResNeXt</a:t>
            </a:r>
            <a:r>
              <a:rPr lang="en-US" altLang="ko-KR" sz="1400" b="1" dirty="0"/>
              <a:t> 101 FPN</a:t>
            </a:r>
            <a:r>
              <a:rPr lang="ko-KR" altLang="en-US" sz="1400" b="1" dirty="0"/>
              <a:t>을 </a:t>
            </a:r>
            <a:r>
              <a:rPr lang="ko-KR" altLang="en-US" sz="1400" b="1" dirty="0" err="1"/>
              <a:t>사용했을때</a:t>
            </a:r>
            <a:r>
              <a:rPr lang="ko-KR" altLang="en-US" sz="1400" b="1" dirty="0"/>
              <a:t> 가장 높은 성능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93753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oto Sans Demilight"/>
              </a:rPr>
              <a:t>Network Architecture - </a:t>
            </a:r>
            <a:r>
              <a:rPr lang="en-US" altLang="ko-KR" dirty="0">
                <a:solidFill>
                  <a:srgbClr val="000000"/>
                </a:solidFill>
                <a:latin typeface="Noto Sans Demilight"/>
              </a:rPr>
              <a:t>head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507801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backbone(</a:t>
            </a:r>
            <a:r>
              <a:rPr lang="en-US" altLang="ko-KR" sz="1400" b="1" dirty="0" err="1"/>
              <a:t>ResNet</a:t>
            </a:r>
            <a:r>
              <a:rPr lang="en-US" altLang="ko-KR" sz="1400" b="1" dirty="0"/>
              <a:t>, FPN)</a:t>
            </a:r>
            <a:r>
              <a:rPr lang="ko-KR" altLang="en-US" sz="1400" b="1" dirty="0"/>
              <a:t>에 따라 </a:t>
            </a:r>
            <a:r>
              <a:rPr lang="en-US" altLang="ko-KR" sz="1400" b="1" dirty="0"/>
              <a:t>Head</a:t>
            </a:r>
            <a:r>
              <a:rPr lang="ko-KR" altLang="en-US" sz="1400" b="1" dirty="0"/>
              <a:t>의 구조가 달라짐</a:t>
            </a:r>
            <a:endParaRPr lang="en-US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169F1-CDEE-0CA2-E1D0-80E08B3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13" y="2484044"/>
            <a:ext cx="7118396" cy="23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실험 결과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507801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Mask R-CNN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state-of-the-art </a:t>
            </a:r>
            <a:r>
              <a:rPr lang="ko-KR" altLang="en-US" sz="1400" b="1" dirty="0"/>
              <a:t>모델보다 훨씬 더 우수한 성능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62B4AA-D21C-1D76-F820-9E924FAC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070"/>
            <a:ext cx="9144000" cy="18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1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Noto Sans Demilight"/>
              </a:rPr>
              <a:t>실험 결과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075" y="1166572"/>
            <a:ext cx="8089900" cy="507801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400" b="1" dirty="0"/>
              <a:t>Mask R-CNN</a:t>
            </a:r>
            <a:r>
              <a:rPr lang="ko-KR" altLang="en-US" sz="1400" b="1" dirty="0"/>
              <a:t>이 </a:t>
            </a:r>
            <a:r>
              <a:rPr lang="en-US" altLang="ko-KR" sz="1400" b="1" dirty="0"/>
              <a:t>state-of-the-art </a:t>
            </a:r>
            <a:r>
              <a:rPr lang="ko-KR" altLang="en-US" sz="1400" b="1" dirty="0"/>
              <a:t>모델보다 훨씬 더 우수한 성능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73750-71DB-DA6C-8B9F-1605C40F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226"/>
            <a:ext cx="9144000" cy="26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5CCFA-1FE2-0AAE-EA73-E3E30417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75" y="319666"/>
            <a:ext cx="7753500" cy="553968"/>
          </a:xfrm>
        </p:spPr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erif KR"/>
              </a:rPr>
              <a:t>Image Segmentation</a:t>
            </a:r>
            <a:endParaRPr lang="ko-KR" altLang="en-US" b="1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68837C67-C603-87B0-BA01-18000BF22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55" y="2393827"/>
            <a:ext cx="8089900" cy="2677626"/>
          </a:xfrm>
        </p:spPr>
        <p:txBody>
          <a:bodyPr/>
          <a:lstStyle/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algn="l"/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Semantic segmentation -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같은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class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인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object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들은</a:t>
            </a:r>
            <a:r>
              <a:rPr lang="ko-KR" altLang="en-US" sz="1800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같은 영역 혹은 색으로 분할</a:t>
            </a:r>
            <a:endParaRPr lang="en-US" altLang="ko-KR" sz="1800" b="0" i="0" dirty="0">
              <a:solidFill>
                <a:srgbClr val="000000"/>
              </a:solidFill>
              <a:effectLst/>
              <a:latin typeface="Noto Serif KR"/>
            </a:endParaRPr>
          </a:p>
          <a:p>
            <a:pPr algn="l"/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Instance segmentation</a:t>
            </a:r>
            <a:r>
              <a:rPr lang="en-US" altLang="ko-KR" sz="1400" dirty="0">
                <a:solidFill>
                  <a:srgbClr val="000000"/>
                </a:solidFill>
                <a:latin typeface="Noto Serif KR"/>
              </a:rPr>
              <a:t> -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같은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class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Noto Serif KR"/>
              </a:rPr>
              <a:t>이여도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 서로 다른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erif KR"/>
              </a:rPr>
              <a:t>instance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erif KR"/>
              </a:rPr>
              <a:t>로 구분</a:t>
            </a:r>
            <a:endParaRPr lang="ko-KR" altLang="en-US" sz="1400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marL="146050" indent="0">
              <a:buNone/>
            </a:pP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805D9-6D10-4511-4053-68AFB055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75" y="873634"/>
            <a:ext cx="5811061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dirty="0">
                <a:latin typeface="+mj-ea"/>
                <a:ea typeface="+mj-ea"/>
              </a:rPr>
              <a:t>Mask R-CNN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881" y="1222067"/>
            <a:ext cx="3108237" cy="10156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800" b="1" i="0" dirty="0">
                <a:solidFill>
                  <a:srgbClr val="555555"/>
                </a:solidFill>
                <a:effectLst/>
                <a:latin typeface="Noto Serif KR"/>
              </a:rPr>
              <a:t>Faster RCNN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Spoqa Han Sans"/>
              </a:rPr>
              <a:t>+ Mask branch</a:t>
            </a:r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1D5FC8A-BBA8-0A68-A60E-563F2A54D512}"/>
              </a:ext>
            </a:extLst>
          </p:cNvPr>
          <p:cNvSpPr txBox="1">
            <a:spLocks/>
          </p:cNvSpPr>
          <p:nvPr/>
        </p:nvSpPr>
        <p:spPr>
          <a:xfrm>
            <a:off x="214875" y="2121718"/>
            <a:ext cx="80899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46050" indent="0">
              <a:buFont typeface="Open Sans"/>
              <a:buNone/>
            </a:pPr>
            <a:r>
              <a:rPr lang="en-US" altLang="ko-KR" sz="1400" b="1" i="0" dirty="0">
                <a:solidFill>
                  <a:srgbClr val="555555"/>
                </a:solidFill>
                <a:effectLst/>
                <a:latin typeface="Noto Serif KR"/>
              </a:rPr>
              <a:t>Faster RCNN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Noto Serif KR"/>
              </a:rPr>
              <a:t>의 차이점</a:t>
            </a:r>
            <a:endParaRPr lang="en-US" altLang="ko-KR" sz="1400" b="1" i="0" dirty="0">
              <a:solidFill>
                <a:srgbClr val="555555"/>
              </a:solidFill>
              <a:effectLst/>
              <a:latin typeface="Noto Serif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: ROI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를 생성하는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RPN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pooling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align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으로 대체  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Mask branch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sz="1200" b="1" i="0" dirty="0">
                <a:solidFill>
                  <a:srgbClr val="555555"/>
                </a:solidFill>
                <a:effectLst/>
                <a:latin typeface="Noto Serif KR"/>
              </a:rPr>
              <a:t>Faster RCNN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Noto Serif KR"/>
              </a:rPr>
              <a:t>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Object detection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위해 고안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, </a:t>
            </a:r>
            <a:r>
              <a:rPr lang="en-US" altLang="ko-KR" b="1" dirty="0">
                <a:latin typeface="+mj-ea"/>
                <a:ea typeface="+mj-ea"/>
              </a:rPr>
              <a:t>Mask R-CNN</a:t>
            </a:r>
            <a:r>
              <a:rPr lang="ko-KR" altLang="en-US" b="1" dirty="0">
                <a:latin typeface="+mj-ea"/>
                <a:ea typeface="+mj-ea"/>
              </a:rPr>
              <a:t>은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Noto Serif KR"/>
              </a:rPr>
              <a:t>Image segmentation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Noto Serif KR"/>
              </a:rPr>
              <a:t>을 위해 고안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 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</p:txBody>
      </p:sp>
    </p:spTree>
    <p:extLst>
      <p:ext uri="{BB962C8B-B14F-4D97-AF65-F5344CB8AC3E}">
        <p14:creationId xmlns:p14="http://schemas.microsoft.com/office/powerpoint/2010/main" val="3719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dirty="0">
                <a:latin typeface="+mj-ea"/>
                <a:ea typeface="+mj-ea"/>
              </a:rPr>
              <a:t>Mask R-CNN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881" y="1222067"/>
            <a:ext cx="3108237" cy="10156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800" b="1" i="0" dirty="0">
                <a:solidFill>
                  <a:srgbClr val="555555"/>
                </a:solidFill>
                <a:effectLst/>
                <a:latin typeface="Noto Serif KR"/>
              </a:rPr>
              <a:t>Faster RCNN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Spoqa Han Sans"/>
              </a:rPr>
              <a:t>+ Mask branch</a:t>
            </a:r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1D5FC8A-BBA8-0A68-A60E-563F2A54D512}"/>
              </a:ext>
            </a:extLst>
          </p:cNvPr>
          <p:cNvSpPr txBox="1">
            <a:spLocks/>
          </p:cNvSpPr>
          <p:nvPr/>
        </p:nvSpPr>
        <p:spPr>
          <a:xfrm>
            <a:off x="214875" y="2121718"/>
            <a:ext cx="80899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46050" indent="0">
              <a:buFont typeface="Open Sans"/>
              <a:buNone/>
            </a:pPr>
            <a:r>
              <a:rPr lang="en-US" altLang="ko-KR" sz="1400" b="1" i="0" dirty="0">
                <a:solidFill>
                  <a:srgbClr val="555555"/>
                </a:solidFill>
                <a:effectLst/>
                <a:latin typeface="Noto Serif KR"/>
              </a:rPr>
              <a:t>Faster RCNN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Noto Serif KR"/>
              </a:rPr>
              <a:t>의 차이점</a:t>
            </a:r>
            <a:endParaRPr lang="en-US" altLang="ko-KR" sz="1400" b="1" i="0" dirty="0">
              <a:solidFill>
                <a:srgbClr val="555555"/>
              </a:solidFill>
              <a:effectLst/>
              <a:latin typeface="Noto Serif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: ROI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를 생성하는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RPN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pooling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align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으로 대체  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Mask branch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059BFB-5549-0824-C26A-602D5774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24643"/>
            <a:ext cx="9144000" cy="30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5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dirty="0">
                <a:latin typeface="+mj-ea"/>
                <a:ea typeface="+mj-ea"/>
              </a:rPr>
              <a:t>Mask R-CNN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7881" y="1222067"/>
            <a:ext cx="3108237" cy="1015632"/>
          </a:xfrm>
        </p:spPr>
        <p:txBody>
          <a:bodyPr/>
          <a:lstStyle/>
          <a:p>
            <a:pPr marL="146050" indent="0">
              <a:buNone/>
            </a:pPr>
            <a:r>
              <a:rPr lang="en-US" altLang="ko-KR" sz="1800" b="1" i="0" dirty="0">
                <a:solidFill>
                  <a:srgbClr val="555555"/>
                </a:solidFill>
                <a:effectLst/>
                <a:latin typeface="Noto Serif KR"/>
              </a:rPr>
              <a:t>Faster RCNN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Spoqa Han Sans"/>
              </a:rPr>
              <a:t>+ Mask branch</a:t>
            </a:r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1D5FC8A-BBA8-0A68-A60E-563F2A54D512}"/>
              </a:ext>
            </a:extLst>
          </p:cNvPr>
          <p:cNvSpPr txBox="1">
            <a:spLocks/>
          </p:cNvSpPr>
          <p:nvPr/>
        </p:nvSpPr>
        <p:spPr>
          <a:xfrm>
            <a:off x="214875" y="2121718"/>
            <a:ext cx="808990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  <a:defRPr sz="13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46050" indent="0">
              <a:buFont typeface="Open Sans"/>
              <a:buNone/>
            </a:pPr>
            <a:r>
              <a:rPr lang="en-US" altLang="ko-KR" sz="1400" b="1" i="0" dirty="0">
                <a:solidFill>
                  <a:srgbClr val="555555"/>
                </a:solidFill>
                <a:effectLst/>
                <a:latin typeface="Noto Serif KR"/>
              </a:rPr>
              <a:t>Faster RCNN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Noto Serif KR"/>
              </a:rPr>
              <a:t>의 차이점</a:t>
            </a:r>
            <a:endParaRPr lang="en-US" altLang="ko-KR" sz="1400" b="1" i="0" dirty="0">
              <a:solidFill>
                <a:srgbClr val="555555"/>
              </a:solidFill>
              <a:effectLst/>
              <a:latin typeface="Noto Serif K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사용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: ROI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를 생성하는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RPN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FPN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pooling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ROI align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으로 대체  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Mask branch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추가</a:t>
            </a:r>
            <a:endParaRPr lang="ko-KR" altLang="en-US" b="0" i="0" dirty="0">
              <a:solidFill>
                <a:srgbClr val="333333"/>
              </a:solidFill>
              <a:effectLst/>
              <a:latin typeface="RIDIBatang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5C6A3-9FB5-EB93-1525-4760E9FD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36"/>
            <a:ext cx="9144000" cy="496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FPN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8089900" cy="3739455"/>
          </a:xfrm>
        </p:spPr>
        <p:txBody>
          <a:bodyPr/>
          <a:lstStyle/>
          <a:p>
            <a:pPr marL="146050" indent="0" algn="just">
              <a:buNone/>
            </a:pPr>
            <a:r>
              <a:rPr lang="en-US" altLang="ko-KR" sz="1400" b="1" dirty="0"/>
              <a:t>Faster R-CNN</a:t>
            </a:r>
            <a:r>
              <a:rPr lang="ko-KR" altLang="en-US" sz="1400" b="1" dirty="0"/>
              <a:t>에서는 </a:t>
            </a:r>
            <a:r>
              <a:rPr lang="en-US" altLang="ko-KR" sz="1400" b="1" dirty="0"/>
              <a:t>backbone</a:t>
            </a:r>
            <a:r>
              <a:rPr lang="ko-KR" altLang="en-US" sz="1400" b="1" dirty="0"/>
              <a:t>의 결과로 나온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개의 </a:t>
            </a:r>
            <a:r>
              <a:rPr lang="en-US" altLang="ko-KR" sz="1400" b="1" dirty="0"/>
              <a:t>feature map</a:t>
            </a:r>
            <a:r>
              <a:rPr lang="ko-KR" altLang="en-US" sz="1400" b="1" dirty="0"/>
              <a:t>을 이용하는데</a:t>
            </a:r>
            <a:endParaRPr lang="en-US" altLang="ko-KR" sz="1400" b="1" dirty="0"/>
          </a:p>
          <a:p>
            <a:pPr marL="146050" indent="0" algn="just">
              <a:buNone/>
            </a:pPr>
            <a:r>
              <a:rPr lang="ko-KR" altLang="en-US" sz="1400" b="1" dirty="0"/>
              <a:t>최종 </a:t>
            </a:r>
            <a:r>
              <a:rPr lang="en-US" altLang="ko-KR" sz="1400" b="1" dirty="0"/>
              <a:t>feature map</a:t>
            </a:r>
            <a:r>
              <a:rPr lang="ko-KR" altLang="en-US" sz="1400" b="1" dirty="0"/>
              <a:t>은 레이어를 거치면서 중요한 </a:t>
            </a:r>
            <a:r>
              <a:rPr lang="en-US" altLang="ko-KR" sz="1400" b="1" dirty="0"/>
              <a:t>features</a:t>
            </a:r>
            <a:r>
              <a:rPr lang="ko-KR" altLang="en-US" sz="1400" b="1" dirty="0"/>
              <a:t>만 남게 되고 중간의 </a:t>
            </a:r>
            <a:r>
              <a:rPr lang="en-US" altLang="ko-KR" sz="1400" b="1" dirty="0"/>
              <a:t>features</a:t>
            </a:r>
            <a:r>
              <a:rPr lang="ko-KR" altLang="en-US" sz="1400" b="1" dirty="0"/>
              <a:t>은 사라짐</a:t>
            </a:r>
            <a:endParaRPr lang="en-US" altLang="ko-KR" sz="1400" b="1" dirty="0"/>
          </a:p>
          <a:p>
            <a:pPr marL="146050" indent="0" algn="just">
              <a:buNone/>
            </a:pPr>
            <a:r>
              <a:rPr lang="ko-KR" altLang="en-US" sz="1400" b="1" dirty="0"/>
              <a:t>또한 다양한 </a:t>
            </a:r>
            <a:r>
              <a:rPr lang="en-US" altLang="ko-KR" sz="1400" b="1" dirty="0"/>
              <a:t>scale</a:t>
            </a:r>
            <a:r>
              <a:rPr lang="ko-KR" altLang="en-US" sz="1400" b="1" dirty="0"/>
              <a:t>의 객체들은 발견하기 위해서 다양한 크기의 </a:t>
            </a:r>
            <a:r>
              <a:rPr lang="en-US" altLang="ko-KR" sz="1400" b="1" dirty="0"/>
              <a:t>anchor</a:t>
            </a:r>
            <a:r>
              <a:rPr lang="ko-KR" altLang="en-US" sz="1400" b="1" dirty="0"/>
              <a:t>을 </a:t>
            </a:r>
            <a:r>
              <a:rPr lang="ko-KR" altLang="en-US" sz="1400" b="1" dirty="0" err="1"/>
              <a:t>생성해야하다는점이</a:t>
            </a:r>
            <a:r>
              <a:rPr lang="ko-KR" altLang="en-US" sz="1400" b="1" dirty="0"/>
              <a:t> 비효율</a:t>
            </a:r>
            <a:r>
              <a:rPr lang="en-US" altLang="ko-KR" sz="1400" b="1" dirty="0"/>
              <a:t> -&gt; </a:t>
            </a:r>
            <a:r>
              <a:rPr lang="ko-KR" altLang="en-US" sz="1400" b="1" dirty="0"/>
              <a:t>극복 </a:t>
            </a:r>
            <a:r>
              <a:rPr lang="en-US" altLang="ko-KR" sz="1400" b="1" dirty="0"/>
              <a:t>: FPN</a:t>
            </a:r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endParaRPr lang="en-US" altLang="ko-KR" sz="1400" b="1" dirty="0"/>
          </a:p>
          <a:p>
            <a:pPr marL="146050" indent="0" algn="just">
              <a:buNone/>
            </a:pPr>
            <a:r>
              <a:rPr lang="ko-KR" altLang="en-US" sz="1400" b="1" dirty="0"/>
              <a:t>더이상 여러 </a:t>
            </a:r>
            <a:r>
              <a:rPr lang="en-US" altLang="ko-KR" sz="1400" b="1" dirty="0"/>
              <a:t>scale</a:t>
            </a:r>
            <a:r>
              <a:rPr lang="ko-KR" altLang="en-US" sz="1400" b="1" dirty="0"/>
              <a:t>값으로 </a:t>
            </a:r>
            <a:r>
              <a:rPr lang="en-US" altLang="ko-KR" sz="1400" b="1" dirty="0"/>
              <a:t>anchor</a:t>
            </a:r>
            <a:r>
              <a:rPr lang="ko-KR" altLang="en-US" sz="1400" b="1" dirty="0"/>
              <a:t>를 생성할 필요</a:t>
            </a:r>
            <a:r>
              <a:rPr lang="en-US" altLang="ko-KR" sz="1400" b="1" dirty="0"/>
              <a:t>X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0AAD20-2277-7F28-0B63-94346FC3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4" y="2693914"/>
            <a:ext cx="474411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FPN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4838341" cy="1800463"/>
          </a:xfrm>
        </p:spPr>
        <p:txBody>
          <a:bodyPr/>
          <a:lstStyle/>
          <a:p>
            <a:pPr marL="146050" indent="0" algn="just">
              <a:buNone/>
            </a:pPr>
            <a:r>
              <a:rPr lang="en-US" altLang="ko-KR" sz="1400" b="1" dirty="0" err="1"/>
              <a:t>ResNet</a:t>
            </a:r>
            <a:r>
              <a:rPr lang="ko-KR" altLang="en-US" sz="1400" b="1" dirty="0"/>
              <a:t>을 통해 </a:t>
            </a:r>
            <a:r>
              <a:rPr lang="en-US" altLang="ko-KR" sz="1400" b="1" dirty="0"/>
              <a:t>C1, C2, C3, C4, C5 feature map</a:t>
            </a:r>
            <a:r>
              <a:rPr lang="ko-KR" altLang="en-US" sz="1400" b="1" dirty="0"/>
              <a:t>을 생성</a:t>
            </a:r>
            <a:endParaRPr lang="en-US" altLang="ko-KR" sz="1400" b="1" dirty="0"/>
          </a:p>
          <a:p>
            <a:pPr marL="146050" indent="0" algn="just">
              <a:buNone/>
            </a:pPr>
            <a:r>
              <a:rPr lang="en-US" altLang="ko-KR" sz="1400" b="1" dirty="0"/>
              <a:t>C1 </a:t>
            </a:r>
            <a:r>
              <a:rPr lang="ko-KR" altLang="en-US" sz="1400" b="1" dirty="0"/>
              <a:t>사용 </a:t>
            </a:r>
            <a:r>
              <a:rPr lang="en-US" altLang="ko-KR" sz="1400" b="1" dirty="0"/>
              <a:t>X</a:t>
            </a:r>
          </a:p>
          <a:p>
            <a:pPr marL="146050" indent="0" algn="just">
              <a:buNone/>
            </a:pPr>
            <a:r>
              <a:rPr lang="en-US" altLang="ko-KR" sz="1400" b="1" dirty="0"/>
              <a:t>C5</a:t>
            </a:r>
            <a:r>
              <a:rPr lang="ko-KR" altLang="en-US" sz="1400" b="1" dirty="0"/>
              <a:t>부터 </a:t>
            </a:r>
            <a:r>
              <a:rPr lang="en-US" altLang="ko-KR" sz="1400" b="1" dirty="0"/>
              <a:t>F5, F4, F3, F2</a:t>
            </a:r>
            <a:r>
              <a:rPr lang="ko-KR" altLang="en-US" sz="1400" b="1" dirty="0"/>
              <a:t>를 생성</a:t>
            </a:r>
            <a:endParaRPr lang="en-US" altLang="ko-KR" sz="1400" b="1" dirty="0"/>
          </a:p>
          <a:p>
            <a:pPr marL="146050" indent="0" algn="just">
              <a:buNone/>
            </a:pPr>
            <a:r>
              <a:rPr lang="en-US" altLang="ko-KR" sz="1400" b="1" dirty="0"/>
              <a:t>F5</a:t>
            </a:r>
            <a:r>
              <a:rPr lang="ko-KR" altLang="en-US" sz="1400" b="1" dirty="0"/>
              <a:t>에서 </a:t>
            </a:r>
            <a:r>
              <a:rPr lang="en-US" altLang="ko-KR" sz="1400" b="1" dirty="0" err="1"/>
              <a:t>maxpooling</a:t>
            </a:r>
            <a:r>
              <a:rPr lang="ko-KR" altLang="en-US" sz="1400" b="1" dirty="0"/>
              <a:t>을 통해 </a:t>
            </a:r>
            <a:r>
              <a:rPr lang="en-US" altLang="ko-KR" sz="1400" b="1" dirty="0"/>
              <a:t>F6</a:t>
            </a:r>
            <a:r>
              <a:rPr lang="ko-KR" altLang="en-US" sz="1400" b="1" dirty="0"/>
              <a:t>을 추가</a:t>
            </a:r>
            <a:endParaRPr lang="en-US" altLang="ko-KR" sz="1400" b="1" dirty="0"/>
          </a:p>
          <a:p>
            <a:pPr marL="146050" indent="0" algn="just">
              <a:buNone/>
            </a:pPr>
            <a:r>
              <a:rPr lang="en-US" altLang="ko-KR" sz="1400" b="1" dirty="0"/>
              <a:t>F2~F5</a:t>
            </a:r>
            <a:r>
              <a:rPr lang="ko-KR" altLang="en-US" sz="1400" b="1" dirty="0"/>
              <a:t>의 경우 </a:t>
            </a:r>
            <a:r>
              <a:rPr lang="en-US" altLang="ko-KR" sz="1400" b="1" dirty="0"/>
              <a:t>3x3 </a:t>
            </a:r>
            <a:r>
              <a:rPr lang="en-US" altLang="ko-KR" sz="1400" b="1" dirty="0" err="1"/>
              <a:t>covolution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연산 </a:t>
            </a:r>
            <a:r>
              <a:rPr lang="en-US" altLang="ko-KR" sz="1400" b="1" dirty="0"/>
              <a:t>-&gt; RPN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E4E39-4DA6-2239-EAD2-CE0747B8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70" y="1349778"/>
            <a:ext cx="4274211" cy="33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4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Mask branch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8089900" cy="3416290"/>
          </a:xfrm>
        </p:spPr>
        <p:txBody>
          <a:bodyPr/>
          <a:lstStyle/>
          <a:p>
            <a:pPr marL="146050" indent="0">
              <a:buNone/>
            </a:pPr>
            <a:r>
              <a:rPr lang="ko-KR" altLang="en-US" sz="1400" b="1" dirty="0"/>
              <a:t>각각의 </a:t>
            </a:r>
            <a:r>
              <a:rPr lang="en-US" altLang="ko-KR" sz="1400" b="1" dirty="0"/>
              <a:t>ROI</a:t>
            </a:r>
            <a:r>
              <a:rPr lang="ko-KR" altLang="en-US" sz="1400" b="1" dirty="0"/>
              <a:t>에 대해 각각의 클래스 </a:t>
            </a:r>
            <a:r>
              <a:rPr lang="en-US" altLang="ko-KR" sz="1400" b="1" dirty="0"/>
              <a:t>k</a:t>
            </a:r>
            <a:r>
              <a:rPr lang="ko-KR" altLang="en-US" sz="1400" b="1" dirty="0"/>
              <a:t>에 대해 </a:t>
            </a:r>
            <a:r>
              <a:rPr lang="en-US" altLang="ko-KR" sz="1400" b="1" dirty="0"/>
              <a:t>binary mask</a:t>
            </a:r>
            <a:r>
              <a:rPr lang="ko-KR" altLang="en-US" sz="1400" b="1" dirty="0"/>
              <a:t>를 계산</a:t>
            </a: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binary mask - </a:t>
            </a:r>
            <a:r>
              <a:rPr lang="ko-KR" altLang="en-US" sz="1400" b="1" dirty="0"/>
              <a:t>특정 클래스 </a:t>
            </a:r>
            <a:r>
              <a:rPr lang="en-US" altLang="ko-KR" sz="1400" b="1" dirty="0"/>
              <a:t>k</a:t>
            </a:r>
            <a:r>
              <a:rPr lang="ko-KR" altLang="en-US" sz="1400" b="1" dirty="0"/>
              <a:t>에 대해 </a:t>
            </a:r>
            <a:r>
              <a:rPr lang="en-US" altLang="ko-KR" sz="1400" b="1" dirty="0"/>
              <a:t>instance</a:t>
            </a:r>
            <a:r>
              <a:rPr lang="ko-KR" altLang="en-US" sz="1400" b="1" dirty="0"/>
              <a:t>가 있다고 </a:t>
            </a:r>
            <a:r>
              <a:rPr lang="ko-KR" altLang="en-US" sz="1400" b="1" dirty="0" err="1"/>
              <a:t>예상시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1 , </a:t>
            </a:r>
            <a:r>
              <a:rPr lang="ko-KR" altLang="en-US" sz="1400" b="1" dirty="0"/>
              <a:t>없다고 </a:t>
            </a:r>
            <a:r>
              <a:rPr lang="ko-KR" altLang="en-US" sz="1400" b="1" dirty="0" err="1"/>
              <a:t>예상시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396E04-7E42-C994-EE06-C1075FE4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62" y="1663500"/>
            <a:ext cx="5621751" cy="24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E0699-A1B4-28B3-0A6F-345E4C9F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1" i="0" dirty="0">
                <a:effectLst/>
                <a:latin typeface="Noto Serif KR"/>
              </a:rPr>
              <a:t>Mask branch - decouples</a:t>
            </a:r>
            <a:endParaRPr lang="en-US" altLang="ko-KR" b="0" i="0" dirty="0">
              <a:effectLst/>
              <a:latin typeface="RIDIBatang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C2A-BC70-E2ED-A61B-A98963211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588" y="1155699"/>
            <a:ext cx="8089900" cy="1154132"/>
          </a:xfrm>
        </p:spPr>
        <p:txBody>
          <a:bodyPr/>
          <a:lstStyle/>
          <a:p>
            <a:pPr marL="146050" indent="0">
              <a:buNone/>
            </a:pPr>
            <a:r>
              <a:rPr lang="ko-KR" altLang="en-US" sz="1400" b="1" dirty="0"/>
              <a:t>하나의 픽셀에 대해 각각 클래스 별로 </a:t>
            </a:r>
            <a:r>
              <a:rPr lang="en-US" altLang="ko-KR" sz="1400" b="1" dirty="0"/>
              <a:t>instance</a:t>
            </a:r>
            <a:r>
              <a:rPr lang="ko-KR" altLang="en-US" sz="1400" b="1" dirty="0"/>
              <a:t> 존재 여부를 </a:t>
            </a:r>
            <a:r>
              <a:rPr lang="en-US" altLang="ko-KR" sz="1400" b="1" dirty="0"/>
              <a:t>sigmoid</a:t>
            </a:r>
            <a:r>
              <a:rPr lang="ko-KR" altLang="en-US" sz="1400" b="1" dirty="0"/>
              <a:t>를 통해 </a:t>
            </a:r>
            <a:r>
              <a:rPr lang="en-US" altLang="ko-KR" sz="1400" b="1" dirty="0"/>
              <a:t>binary</a:t>
            </a:r>
            <a:r>
              <a:rPr lang="ko-KR" altLang="en-US" sz="1400" b="1" dirty="0"/>
              <a:t>로 계산</a:t>
            </a:r>
            <a:endParaRPr lang="en-US" altLang="ko-KR" sz="1400" b="1" dirty="0"/>
          </a:p>
          <a:p>
            <a:pPr marL="146050" indent="0">
              <a:buNone/>
            </a:pPr>
            <a:r>
              <a:rPr lang="ko-KR" altLang="en-US" sz="1400" b="1" dirty="0"/>
              <a:t> </a:t>
            </a:r>
            <a:r>
              <a:rPr lang="en-US" altLang="ko-KR" sz="1400" b="1" dirty="0"/>
              <a:t>FCN</a:t>
            </a:r>
            <a:r>
              <a:rPr lang="ko-KR" altLang="en-US" sz="1400" b="1" dirty="0"/>
              <a:t>을 사용해 </a:t>
            </a:r>
            <a:r>
              <a:rPr lang="en-US" altLang="ko-KR" sz="1400" b="1" dirty="0"/>
              <a:t>pixel to pixel</a:t>
            </a:r>
            <a:r>
              <a:rPr lang="ko-KR" altLang="en-US" sz="1400" b="1" dirty="0"/>
              <a:t>로 대응해 공간정보를 유지</a:t>
            </a:r>
            <a:endParaRPr lang="en-US" altLang="ko-KR" sz="1400" b="1" dirty="0"/>
          </a:p>
          <a:p>
            <a:pPr marL="146050" indent="0">
              <a:buNone/>
            </a:pPr>
            <a:r>
              <a:rPr lang="en-US" altLang="ko-KR" sz="1400" b="1" dirty="0"/>
              <a:t>-&gt; FC layer</a:t>
            </a:r>
            <a:r>
              <a:rPr lang="ko-KR" altLang="en-US" sz="1400" b="1" dirty="0"/>
              <a:t>를 사용하게 되면 위치에 대한 정보를 잃어버리기 때문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987746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Contrast Light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사용자 지정 5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488</Words>
  <Application>Microsoft Office PowerPoint</Application>
  <PresentationFormat>화면 슬라이드 쇼(16:9)</PresentationFormat>
  <Paragraphs>89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Montserrat</vt:lpstr>
      <vt:lpstr>Noto Sans KR</vt:lpstr>
      <vt:lpstr>맑은 고딕</vt:lpstr>
      <vt:lpstr>Montserrat SemiBold</vt:lpstr>
      <vt:lpstr>Arial</vt:lpstr>
      <vt:lpstr>Poppins</vt:lpstr>
      <vt:lpstr>Noto Sans Demilight</vt:lpstr>
      <vt:lpstr>Spoqa Han Sans</vt:lpstr>
      <vt:lpstr>Open Sans Medium</vt:lpstr>
      <vt:lpstr>Calibri</vt:lpstr>
      <vt:lpstr>Noto Serif KR</vt:lpstr>
      <vt:lpstr>Lato Light</vt:lpstr>
      <vt:lpstr>RIDIBatang</vt:lpstr>
      <vt:lpstr>Open Sans</vt:lpstr>
      <vt:lpstr>Simple Contrast Light - v1</vt:lpstr>
      <vt:lpstr>Mask R-CNN</vt:lpstr>
      <vt:lpstr>Image Segmentation</vt:lpstr>
      <vt:lpstr>Mask R-CNN</vt:lpstr>
      <vt:lpstr>Mask R-CNN</vt:lpstr>
      <vt:lpstr>Mask R-CNN</vt:lpstr>
      <vt:lpstr>FPN</vt:lpstr>
      <vt:lpstr>FPN</vt:lpstr>
      <vt:lpstr>Mask branch</vt:lpstr>
      <vt:lpstr>Mask branch - decouples</vt:lpstr>
      <vt:lpstr>ROI Align</vt:lpstr>
      <vt:lpstr>ROI Pooling - quantization</vt:lpstr>
      <vt:lpstr>ROI Align</vt:lpstr>
      <vt:lpstr>ROI Align - bilinear interpolation</vt:lpstr>
      <vt:lpstr>ROI Align - bilinear interpolation</vt:lpstr>
      <vt:lpstr>Network Architecture - BackBone</vt:lpstr>
      <vt:lpstr>Network Architecture - head</vt:lpstr>
      <vt:lpstr>실험 결과</vt:lpstr>
      <vt:lpstr>실험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Review Presentation</dc:title>
  <dc:creator>user</dc:creator>
  <cp:lastModifiedBy>나보영</cp:lastModifiedBy>
  <cp:revision>11</cp:revision>
  <dcterms:modified xsi:type="dcterms:W3CDTF">2023-12-27T10:42:05Z</dcterms:modified>
</cp:coreProperties>
</file>